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4" r:id="rId2"/>
    <p:sldId id="295" r:id="rId3"/>
    <p:sldId id="273" r:id="rId4"/>
    <p:sldId id="274" r:id="rId5"/>
    <p:sldId id="275" r:id="rId6"/>
    <p:sldId id="296" r:id="rId7"/>
    <p:sldId id="276" r:id="rId8"/>
    <p:sldId id="277" r:id="rId9"/>
    <p:sldId id="278" r:id="rId10"/>
    <p:sldId id="299" r:id="rId11"/>
    <p:sldId id="279" r:id="rId12"/>
    <p:sldId id="280" r:id="rId13"/>
    <p:sldId id="281" r:id="rId14"/>
    <p:sldId id="284" r:id="rId15"/>
    <p:sldId id="286" r:id="rId16"/>
    <p:sldId id="287" r:id="rId17"/>
    <p:sldId id="288" r:id="rId18"/>
    <p:sldId id="292" r:id="rId19"/>
    <p:sldId id="293" r:id="rId20"/>
    <p:sldId id="289" r:id="rId21"/>
    <p:sldId id="282" r:id="rId22"/>
    <p:sldId id="283" r:id="rId23"/>
    <p:sldId id="290" r:id="rId24"/>
    <p:sldId id="291" r:id="rId25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412"/>
    <a:srgbClr val="6C3F5F"/>
    <a:srgbClr val="6C3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81"/>
  </p:normalViewPr>
  <p:slideViewPr>
    <p:cSldViewPr snapToGrid="0" snapToObjects="1">
      <p:cViewPr varScale="1">
        <p:scale>
          <a:sx n="119" d="100"/>
          <a:sy n="119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29E77-BD1C-5C4D-8C4A-C0EFBE626B6C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1E172-D6CA-634D-BB61-D4BB634B8AB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4635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64864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10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0437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5097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37787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2577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3808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6879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14468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54267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96672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19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2564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16304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20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0826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21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99049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03068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12932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24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3278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3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9296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1487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4601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6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8557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2127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78609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D96F-8CBC-874C-BE40-2AB751A25D41}" type="slidenum">
              <a:rPr lang="en-RO" smtClean="0"/>
              <a:t>9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7915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20E3-0F90-B347-9D5C-9E26D17E0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AE6B3-C86E-B84A-BC5B-A74563629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F208-B9F8-B146-B507-F37DB864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2ADAA-4A15-7F4C-BFD1-882D52CF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8D798-352D-D541-98E5-CC95E3D0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9002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717C-0C40-1248-BB33-D483FC39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F017-0A19-6D44-9A01-D7977C18A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EE41-E6DC-F44B-A58C-A169A85C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989F8-CA73-0D4C-AF81-D469CF0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E2F52-2E68-F240-BE73-E9482E91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2588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E1D87-9606-8846-BFB6-A25E1EE55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8B875-4B92-9540-B5F6-BB0DF04F7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FB6D-B5C3-1A48-A612-241DD7E4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00F3-9395-5E4F-B0C8-035C077B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94FC-2F9B-4247-A30D-AFA396B4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6620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9962-2B3A-1D4F-8254-AEE85202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245C-9B43-A444-8909-331DE0C2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6C70-8401-064A-9CA8-8159EB3A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9BC55-2379-5945-9017-59A3A1A5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1680D-991E-0841-85F5-45D7741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8634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E330-1D6B-B24D-8204-35242C2B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2CE29-14BB-134A-8DCA-99BFAC1A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F2C3-6356-9744-9BBA-6EBF35CD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D096F-7329-5644-8FB5-CD9261AC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452D-871E-EF43-92BB-E14CF213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1193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D84B-F783-D34F-B81A-8F1978C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A621-69DB-4146-8D92-2E65CF8FF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81FD3-154A-BA4B-B04D-F1BAA2993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209BC-3A6E-1740-B220-B03FA326F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CEE87-60DF-6747-BD4C-91EC3B9A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14624-D643-8A40-9F60-53372410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4369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AF5B-4C3E-C34C-8C83-BBD93C9F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FFAD4-BC7C-1348-AE07-F9E77C39B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664BF-F191-8142-8E77-0C5CFFA1A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5AD84-9BB6-BE41-A291-EAE629A9C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3A83C-735F-C649-9A78-01ABBFC0B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91F19-D6E9-8645-BB42-82EF8C76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9DD46-9D00-1847-8459-AA121C6E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3EBBD-D97C-D045-8681-5FFF41D9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0371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104D-3CB0-E448-B156-4273D655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7B0AF-9CFF-9F43-A804-9761B90F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C2310-FFFA-C440-A07E-343C95BA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38027-5B8A-4C42-A674-DDB5700A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4176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016A5-B0EE-7048-AF49-0E33FFB2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E88DD-F376-2F40-98FE-A9F7828A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79484-93FA-D546-8494-4A6888B6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380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2532-3341-A74C-8DDF-F8A47017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FAFB-A1F6-2642-A01D-ACE318E6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B8908-4DA9-4947-97EB-0780FBF4E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E2146-8DC8-3E45-8E2C-A044A6AD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924B-9F1D-2B44-984C-F7E2A6F6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CE5BF-C0D5-B04B-83B2-DA32997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2192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6388-DD3A-EB45-8A82-609BF661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B4955-1FBE-774E-B4C2-79ED1AD09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9D645-D6B1-D944-B6E0-61C39612C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22C61-51E0-8247-84DD-ED8024A8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CD7E-9127-8343-BBED-5FC3B842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FE765-036E-EC4D-BD36-3D8548C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858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0CC41-9E0A-B44F-9F6C-94BDEE29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95B1B-7F98-5E4D-9A26-E37E6CE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AB633-84CD-0D4D-9578-8E0C32D28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C15C3-0643-9246-BDB2-2E43464A1F1F}" type="datetimeFigureOut">
              <a:rPr lang="en-RO" smtClean="0"/>
              <a:t>22.10.2021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CB4E5-69F4-EB4C-9647-3A5732CB4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ABDB-09D6-6C4C-A2D8-B21F60D8B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C4F87-FBA3-8C4F-A068-E97043BD7AD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3606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oldie.co.uk/blog/a-right-royal-affair-gyles-Brandreth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lMYs2hwqX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3" y="1467625"/>
            <a:ext cx="3566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Tipuri de (im)posibilități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Definiții. Condiții necesare și suficiente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3264714" y="3249182"/>
            <a:ext cx="471999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0" indent="-1105200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posibilitate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logică</a:t>
            </a:r>
            <a:r>
              <a:rPr lang="ro-RO" dirty="0">
                <a:latin typeface="Adobe Garamond Pro" panose="02020502060506020403" pitchFamily="18" charset="0"/>
              </a:rPr>
              <a:t> = posibilitate care respectă principiile logice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1FFF9E-2121-B44B-8E3F-FB5838D1264C}"/>
              </a:ext>
            </a:extLst>
          </p:cNvPr>
          <p:cNvSpPr/>
          <p:nvPr/>
        </p:nvSpPr>
        <p:spPr>
          <a:xfrm>
            <a:off x="8814179" y="3252380"/>
            <a:ext cx="3044414" cy="30434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latin typeface="Adobe Garamond Pro" panose="020205020605060204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ECB726-83AC-0643-87DF-B4478E4C24FA}"/>
              </a:ext>
            </a:extLst>
          </p:cNvPr>
          <p:cNvSpPr/>
          <p:nvPr/>
        </p:nvSpPr>
        <p:spPr>
          <a:xfrm>
            <a:off x="9419771" y="3548258"/>
            <a:ext cx="2325712" cy="2199399"/>
          </a:xfrm>
          <a:prstGeom prst="ellipse">
            <a:avLst/>
          </a:prstGeom>
          <a:noFill/>
          <a:ln w="12700">
            <a:solidFill>
              <a:srgbClr val="6C2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latin typeface="Adobe Garamond Pro" panose="02020502060506020403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597B4E-30F3-AD47-8A86-579B5A05C582}"/>
              </a:ext>
            </a:extLst>
          </p:cNvPr>
          <p:cNvSpPr/>
          <p:nvPr/>
        </p:nvSpPr>
        <p:spPr>
          <a:xfrm>
            <a:off x="10145486" y="3845801"/>
            <a:ext cx="1283296" cy="1321286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latin typeface="Adobe Garamond Pro" panose="02020502060506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49409-5988-FC44-87C1-18A2C29EBD3F}"/>
              </a:ext>
            </a:extLst>
          </p:cNvPr>
          <p:cNvSpPr txBox="1"/>
          <p:nvPr/>
        </p:nvSpPr>
        <p:spPr>
          <a:xfrm>
            <a:off x="8975750" y="341046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1C316-18B5-C447-9CB4-55EE77F2FFC8}"/>
              </a:ext>
            </a:extLst>
          </p:cNvPr>
          <p:cNvSpPr txBox="1"/>
          <p:nvPr/>
        </p:nvSpPr>
        <p:spPr>
          <a:xfrm>
            <a:off x="10096249" y="32975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4A5B9-D2AC-8148-B180-3ED6A63A866E}"/>
              </a:ext>
            </a:extLst>
          </p:cNvPr>
          <p:cNvSpPr txBox="1"/>
          <p:nvPr/>
        </p:nvSpPr>
        <p:spPr>
          <a:xfrm>
            <a:off x="11358436" y="464795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>
                <a:solidFill>
                  <a:schemeClr val="accent4">
                    <a:lumMod val="50000"/>
                  </a:schemeClr>
                </a:solidFill>
                <a:latin typeface="Adobe Garamond Pro" panose="02020502060506020403" pitchFamily="18" charset="0"/>
              </a:rPr>
              <a:t>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82CCE-A368-3F43-A8CE-1877F37603D7}"/>
              </a:ext>
            </a:extLst>
          </p:cNvPr>
          <p:cNvSpPr/>
          <p:nvPr/>
        </p:nvSpPr>
        <p:spPr>
          <a:xfrm>
            <a:off x="3264714" y="4137887"/>
            <a:ext cx="4719993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0" indent="-1105200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posibilitate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fizică</a:t>
            </a:r>
            <a:r>
              <a:rPr lang="ro-RO" dirty="0">
                <a:latin typeface="Adobe Garamond Pro" panose="02020502060506020403" pitchFamily="18" charset="0"/>
              </a:rPr>
              <a:t> = posibilitate care respectă    legile fizice</a:t>
            </a:r>
          </a:p>
          <a:p>
            <a:pPr marL="1080000" indent="-1105200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posibilitate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tehnologică</a:t>
            </a:r>
            <a:r>
              <a:rPr lang="ro-RO" dirty="0">
                <a:latin typeface="Adobe Garamond Pro" panose="02020502060506020403" pitchFamily="18" charset="0"/>
              </a:rPr>
              <a:t> = posibilitate care respectă avansurile tehnologice</a:t>
            </a:r>
          </a:p>
          <a:p>
            <a:pPr marL="1080000" indent="-1105200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posibilitate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juridică</a:t>
            </a:r>
            <a:r>
              <a:rPr lang="ro-RO" dirty="0">
                <a:latin typeface="Adobe Garamond Pro" panose="02020502060506020403" pitchFamily="18" charset="0"/>
              </a:rPr>
              <a:t> = posibilitate care respectă legile juridice</a:t>
            </a:r>
          </a:p>
        </p:txBody>
      </p:sp>
    </p:spTree>
    <p:extLst>
      <p:ext uri="{BB962C8B-B14F-4D97-AF65-F5344CB8AC3E}">
        <p14:creationId xmlns:p14="http://schemas.microsoft.com/office/powerpoint/2010/main" val="362102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2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A</a:t>
            </a: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F7927-A4D8-5849-B5C1-96A0A03E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57" y="372726"/>
            <a:ext cx="4650887" cy="6184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C93F6-1C93-B840-BFFD-1E37C15993EE}"/>
              </a:ext>
            </a:extLst>
          </p:cNvPr>
          <p:cNvSpPr txBox="1"/>
          <p:nvPr/>
        </p:nvSpPr>
        <p:spPr>
          <a:xfrm>
            <a:off x="9890544" y="6012068"/>
            <a:ext cx="230145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obe Garamond Pro" panose="02020502060506020403" pitchFamily="18" charset="0"/>
              </a:rPr>
              <a:t>Brandreth </a:t>
            </a:r>
            <a:r>
              <a:rPr lang="en-RO" dirty="0">
                <a:latin typeface="Adobe Garamond Pro" panose="02020502060506020403" pitchFamily="18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6199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A</a:t>
            </a: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DB6A8-3487-2B41-A9AB-57972D96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29" y="1080612"/>
            <a:ext cx="5297638" cy="4114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0A33CB-4BFE-9442-93DD-0B5468DE8B7D}"/>
              </a:ext>
            </a:extLst>
          </p:cNvPr>
          <p:cNvSpPr txBox="1"/>
          <p:nvPr/>
        </p:nvSpPr>
        <p:spPr>
          <a:xfrm>
            <a:off x="6708435" y="5333035"/>
            <a:ext cx="535213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Benjamin West, </a:t>
            </a:r>
            <a:r>
              <a:rPr lang="en-US" i="1" dirty="0">
                <a:latin typeface="Adobe Garamond Pro" panose="02020502060506020403" pitchFamily="18" charset="0"/>
              </a:rPr>
              <a:t>Treaty of Paris</a:t>
            </a:r>
            <a:r>
              <a:rPr lang="en-RO" dirty="0">
                <a:latin typeface="Adobe Garamond Pro" panose="02020502060506020403" pitchFamily="18" charset="0"/>
              </a:rPr>
              <a:t>, 1783, </a:t>
            </a:r>
            <a:r>
              <a:rPr lang="en-US" dirty="0">
                <a:latin typeface="Adobe Garamond Pro" panose="02020502060506020403" pitchFamily="18" charset="0"/>
              </a:rPr>
              <a:t>Winterthur Museum, Winterthur, Delaware</a:t>
            </a:r>
            <a:endParaRPr lang="en-RO" dirty="0">
              <a:latin typeface="Adobe Garamond Pro" panose="02020502060506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4F50F-BF3E-0042-8ED3-9A445AAD8644}"/>
              </a:ext>
            </a:extLst>
          </p:cNvPr>
          <p:cNvSpPr txBox="1"/>
          <p:nvPr/>
        </p:nvSpPr>
        <p:spPr>
          <a:xfrm>
            <a:off x="3120333" y="2393623"/>
            <a:ext cx="347645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E 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important</a:t>
            </a:r>
            <a:r>
              <a:rPr lang="ro-RO" dirty="0">
                <a:latin typeface="Adobe Garamond Pro" panose="02020502060506020403" pitchFamily="18" charset="0"/>
              </a:rPr>
              <a:t> să știi că în Statele Unite este 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mai bine</a:t>
            </a:r>
            <a:r>
              <a:rPr lang="ro-RO" dirty="0">
                <a:latin typeface="Adobe Garamond Pro" panose="02020502060506020403" pitchFamily="18" charset="0"/>
              </a:rPr>
              <a:t>!</a:t>
            </a:r>
            <a:endParaRPr lang="en-RO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5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A</a:t>
            </a: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Incoerență generală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DABB8-867D-9748-AC8B-5819D651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1196696"/>
            <a:ext cx="4186791" cy="5288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DB94D-CE51-BF48-9D86-8B0250EE904A}"/>
              </a:ext>
            </a:extLst>
          </p:cNvPr>
          <p:cNvSpPr txBox="1"/>
          <p:nvPr/>
        </p:nvSpPr>
        <p:spPr>
          <a:xfrm>
            <a:off x="8655995" y="4052910"/>
            <a:ext cx="330618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obe Garamond Pro" panose="02020502060506020403" pitchFamily="18" charset="0"/>
              </a:rPr>
              <a:t>Hannah </a:t>
            </a:r>
            <a:r>
              <a:rPr lang="en-US" dirty="0" err="1">
                <a:latin typeface="Adobe Garamond Pro" panose="02020502060506020403" pitchFamily="18" charset="0"/>
              </a:rPr>
              <a:t>Höch</a:t>
            </a:r>
            <a:r>
              <a:rPr lang="en-US" dirty="0">
                <a:latin typeface="Adobe Garamond Pro" panose="02020502060506020403" pitchFamily="18" charset="0"/>
              </a:rPr>
              <a:t>, </a:t>
            </a:r>
            <a:r>
              <a:rPr lang="en-US" i="1" dirty="0" err="1">
                <a:latin typeface="Adobe Garamond Pro" panose="02020502060506020403" pitchFamily="18" charset="0"/>
              </a:rPr>
              <a:t>Schnitt</a:t>
            </a:r>
            <a:r>
              <a:rPr lang="en-US" i="1" dirty="0">
                <a:latin typeface="Adobe Garamond Pro" panose="02020502060506020403" pitchFamily="18" charset="0"/>
              </a:rPr>
              <a:t> </a:t>
            </a:r>
            <a:r>
              <a:rPr lang="en-US" i="1" dirty="0" err="1">
                <a:latin typeface="Adobe Garamond Pro" panose="02020502060506020403" pitchFamily="18" charset="0"/>
              </a:rPr>
              <a:t>mit</a:t>
            </a:r>
            <a:r>
              <a:rPr lang="en-US" i="1" dirty="0">
                <a:latin typeface="Adobe Garamond Pro" panose="02020502060506020403" pitchFamily="18" charset="0"/>
              </a:rPr>
              <a:t> dem </a:t>
            </a:r>
            <a:r>
              <a:rPr lang="en-US" i="1" dirty="0" err="1">
                <a:latin typeface="Adobe Garamond Pro" panose="02020502060506020403" pitchFamily="18" charset="0"/>
              </a:rPr>
              <a:t>Küchenmesser</a:t>
            </a:r>
            <a:r>
              <a:rPr lang="en-US" i="1" dirty="0">
                <a:latin typeface="Adobe Garamond Pro" panose="02020502060506020403" pitchFamily="18" charset="0"/>
              </a:rPr>
              <a:t>. Dada </a:t>
            </a:r>
            <a:r>
              <a:rPr lang="en-US" i="1" dirty="0" err="1">
                <a:latin typeface="Adobe Garamond Pro" panose="02020502060506020403" pitchFamily="18" charset="0"/>
              </a:rPr>
              <a:t>durch</a:t>
            </a:r>
            <a:r>
              <a:rPr lang="en-US" i="1" dirty="0">
                <a:latin typeface="Adobe Garamond Pro" panose="02020502060506020403" pitchFamily="18" charset="0"/>
              </a:rPr>
              <a:t> die </a:t>
            </a:r>
            <a:r>
              <a:rPr lang="en-US" i="1" dirty="0" err="1">
                <a:latin typeface="Adobe Garamond Pro" panose="02020502060506020403" pitchFamily="18" charset="0"/>
              </a:rPr>
              <a:t>letzte</a:t>
            </a:r>
            <a:r>
              <a:rPr lang="en-US" i="1" dirty="0">
                <a:latin typeface="Adobe Garamond Pro" panose="02020502060506020403" pitchFamily="18" charset="0"/>
              </a:rPr>
              <a:t> </a:t>
            </a:r>
            <a:r>
              <a:rPr lang="en-US" i="1" dirty="0" err="1">
                <a:latin typeface="Adobe Garamond Pro" panose="02020502060506020403" pitchFamily="18" charset="0"/>
              </a:rPr>
              <a:t>Weimarer</a:t>
            </a:r>
            <a:r>
              <a:rPr lang="en-US" i="1" dirty="0">
                <a:latin typeface="Adobe Garamond Pro" panose="02020502060506020403" pitchFamily="18" charset="0"/>
              </a:rPr>
              <a:t> </a:t>
            </a:r>
            <a:r>
              <a:rPr lang="en-US" i="1" dirty="0" err="1">
                <a:latin typeface="Adobe Garamond Pro" panose="02020502060506020403" pitchFamily="18" charset="0"/>
              </a:rPr>
              <a:t>Bierbauchkulturepoche</a:t>
            </a:r>
            <a:r>
              <a:rPr lang="en-US" i="1" dirty="0">
                <a:latin typeface="Adobe Garamond Pro" panose="02020502060506020403" pitchFamily="18" charset="0"/>
              </a:rPr>
              <a:t> </a:t>
            </a:r>
            <a:r>
              <a:rPr lang="en-US" i="1" dirty="0" err="1">
                <a:latin typeface="Adobe Garamond Pro" panose="02020502060506020403" pitchFamily="18" charset="0"/>
              </a:rPr>
              <a:t>Deutschlands</a:t>
            </a:r>
            <a:r>
              <a:rPr lang="en-US" dirty="0">
                <a:latin typeface="Adobe Garamond Pro" panose="02020502060506020403" pitchFamily="18" charset="0"/>
              </a:rPr>
              <a:t>, 1919, Staatliche </a:t>
            </a:r>
            <a:r>
              <a:rPr lang="en-US" dirty="0" err="1">
                <a:latin typeface="Adobe Garamond Pro" panose="02020502060506020403" pitchFamily="18" charset="0"/>
              </a:rPr>
              <a:t>Museen</a:t>
            </a:r>
            <a:r>
              <a:rPr lang="en-US" dirty="0">
                <a:latin typeface="Adobe Garamond Pro" panose="02020502060506020403" pitchFamily="18" charset="0"/>
              </a:rPr>
              <a:t> </a:t>
            </a:r>
            <a:r>
              <a:rPr lang="en-US" dirty="0" err="1">
                <a:latin typeface="Adobe Garamond Pro" panose="02020502060506020403" pitchFamily="18" charset="0"/>
              </a:rPr>
              <a:t>zu</a:t>
            </a:r>
            <a:r>
              <a:rPr lang="en-US" dirty="0">
                <a:latin typeface="Adobe Garamond Pro" panose="02020502060506020403" pitchFamily="18" charset="0"/>
              </a:rPr>
              <a:t> Berlin, Berlin, Germania</a:t>
            </a:r>
            <a:endParaRPr lang="en-RO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5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8AF6A-B015-F04C-A22A-4FC28CB4DBD9}"/>
              </a:ext>
            </a:extLst>
          </p:cNvPr>
          <p:cNvSpPr txBox="1"/>
          <p:nvPr/>
        </p:nvSpPr>
        <p:spPr>
          <a:xfrm>
            <a:off x="4176154" y="2656614"/>
            <a:ext cx="4892542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800" dirty="0">
                <a:latin typeface="Adobe Garamond Pro" panose="02020502060506020403" pitchFamily="18" charset="0"/>
              </a:rPr>
              <a:t>Conotații emoționale</a:t>
            </a: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800" dirty="0">
                <a:latin typeface="Adobe Garamond Pro" panose="02020502060506020403" pitchFamily="18" charset="0"/>
              </a:rPr>
              <a:t>Schimbarea sensului pe parcurs</a:t>
            </a: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800" dirty="0">
                <a:latin typeface="Adobe Garamond Pro" panose="02020502060506020403" pitchFamily="18" charset="0"/>
              </a:rPr>
              <a:t>Scoaterea din context</a:t>
            </a: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800" dirty="0">
                <a:latin typeface="Adobe Garamond Pro" panose="02020502060506020403" pitchFamily="18" charset="0"/>
              </a:rPr>
              <a:t>Eroarea categorială</a:t>
            </a:r>
          </a:p>
        </p:txBody>
      </p:sp>
    </p:spTree>
    <p:extLst>
      <p:ext uri="{BB962C8B-B14F-4D97-AF65-F5344CB8AC3E}">
        <p14:creationId xmlns:p14="http://schemas.microsoft.com/office/powerpoint/2010/main" val="394304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94A27-DB56-6243-8FB9-D08521E351E5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BB112-322F-1A49-B732-DE09394D99E3}"/>
              </a:ext>
            </a:extLst>
          </p:cNvPr>
          <p:cNvSpPr txBox="1"/>
          <p:nvPr/>
        </p:nvSpPr>
        <p:spPr>
          <a:xfrm>
            <a:off x="4133124" y="2914175"/>
            <a:ext cx="736680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Prin avort înțeleg 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uciderea</a:t>
            </a:r>
            <a:r>
              <a:rPr lang="ro-RO" dirty="0">
                <a:latin typeface="Adobe Garamond Pro" panose="02020502060506020403" pitchFamily="18" charset="0"/>
              </a:rPr>
              <a:t> fătului.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În România, trecerea la învățământul online a fost o 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realizare</a:t>
            </a:r>
            <a:r>
              <a:rPr lang="ro-RO" dirty="0">
                <a:latin typeface="Adobe Garamond Pro" panose="02020502060506020403" pitchFamily="18" charset="0"/>
              </a:rPr>
              <a:t> recentă.</a:t>
            </a:r>
          </a:p>
        </p:txBody>
      </p:sp>
    </p:spTree>
    <p:extLst>
      <p:ext uri="{BB962C8B-B14F-4D97-AF65-F5344CB8AC3E}">
        <p14:creationId xmlns:p14="http://schemas.microsoft.com/office/powerpoint/2010/main" val="118705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94A27-DB56-6243-8FB9-D08521E351E5}"/>
              </a:ext>
            </a:extLst>
          </p:cNvPr>
          <p:cNvSpPr txBox="1"/>
          <p:nvPr/>
        </p:nvSpPr>
        <p:spPr>
          <a:xfrm>
            <a:off x="0" y="2914175"/>
            <a:ext cx="325077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1841D-9330-8D49-A2A5-2AE1E80B3302}"/>
              </a:ext>
            </a:extLst>
          </p:cNvPr>
          <p:cNvSpPr txBox="1"/>
          <p:nvPr/>
        </p:nvSpPr>
        <p:spPr>
          <a:xfrm>
            <a:off x="4133124" y="2914175"/>
            <a:ext cx="7366801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Consider că drogurile ușoare nu ar trebui legalizate. Prin „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droguri ușoare</a:t>
            </a:r>
            <a:r>
              <a:rPr lang="ro-RO" dirty="0">
                <a:latin typeface="Adobe Garamond Pro" panose="02020502060506020403" pitchFamily="18" charset="0"/>
              </a:rPr>
              <a:t>“ înțeleg acele droguri care nu produc dependență fizică, cum este marijuana. Se consideră că dacă nu produc dependență fizică, atunci drogurile nu sunt periculoase. Or, nu este deloc așa. </a:t>
            </a:r>
            <a:r>
              <a:rPr lang="ro-RO" dirty="0">
                <a:solidFill>
                  <a:srgbClr val="6C2412"/>
                </a:solidFill>
                <a:latin typeface="Adobe Garamond Pro" panose="02020502060506020403" pitchFamily="18" charset="0"/>
              </a:rPr>
              <a:t>Un drog ca </a:t>
            </a:r>
            <a:r>
              <a:rPr lang="ro-RO" dirty="0">
                <a:latin typeface="Adobe Garamond Pro" panose="02020502060506020403" pitchFamily="18" charset="0"/>
              </a:rPr>
              <a:t>heroina, de pildă, atunci când este consumat într-o cantitate care duce la supradoză, poate să provoace moartea.</a:t>
            </a:r>
          </a:p>
        </p:txBody>
      </p:sp>
    </p:spTree>
    <p:extLst>
      <p:ext uri="{BB962C8B-B14F-4D97-AF65-F5344CB8AC3E}">
        <p14:creationId xmlns:p14="http://schemas.microsoft.com/office/powerpoint/2010/main" val="293002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94A27-DB56-6243-8FB9-D08521E351E5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4F3C8-F19F-DA4F-A1AB-2B0CE0883B90}"/>
              </a:ext>
            </a:extLst>
          </p:cNvPr>
          <p:cNvSpPr txBox="1"/>
          <p:nvPr/>
        </p:nvSpPr>
        <p:spPr>
          <a:xfrm>
            <a:off x="3573726" y="1971977"/>
            <a:ext cx="811027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Până și Guvernul României recunoaște că nu se știe cât de periculoase sunt </a:t>
            </a:r>
            <a:r>
              <a:rPr lang="ro-RO" dirty="0">
                <a:latin typeface="Adobe Garamond Pro" panose="02020502060506020403" pitchFamily="18" charset="0"/>
              </a:rPr>
              <a:t>vaccinurile împotriva COVID-19. Pe site-ul guvernului României scrie negru pe alb: </a:t>
            </a:r>
            <a:r>
              <a:rPr lang="ro-RO" b="1" dirty="0">
                <a:solidFill>
                  <a:srgbClr val="6C2412"/>
                </a:solidFill>
                <a:latin typeface="Adobe Garamond Pro Bold" panose="02020502060506020403" pitchFamily="18" charset="0"/>
              </a:rPr>
              <a:t>„Companiile farmaceutice ascund pericolele asociate vaccinurilor”</a:t>
            </a:r>
            <a:r>
              <a:rPr lang="ro-RO" dirty="0">
                <a:latin typeface="Adobe Garamond Pro" panose="02020502060506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525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4F3C8-F19F-DA4F-A1AB-2B0CE0883B90}"/>
              </a:ext>
            </a:extLst>
          </p:cNvPr>
          <p:cNvSpPr txBox="1"/>
          <p:nvPr/>
        </p:nvSpPr>
        <p:spPr>
          <a:xfrm>
            <a:off x="3573726" y="1971977"/>
            <a:ext cx="811027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Până și Guvernul României recunoaște că nu se știe cât de periculoase sunt </a:t>
            </a:r>
            <a:r>
              <a:rPr lang="ro-RO" dirty="0">
                <a:latin typeface="Adobe Garamond Pro" panose="02020502060506020403" pitchFamily="18" charset="0"/>
              </a:rPr>
              <a:t>vaccinurile împotriva COVID-19. Pe site-ul guvernului României scrie negru pe alb: </a:t>
            </a:r>
            <a:r>
              <a:rPr lang="ro-RO" b="1" dirty="0">
                <a:solidFill>
                  <a:srgbClr val="6C2412"/>
                </a:solidFill>
                <a:latin typeface="Adobe Garamond Pro Bold" panose="02020502060506020403" pitchFamily="18" charset="0"/>
              </a:rPr>
              <a:t>„Companiile farmaceutice ascund pericolele asociate vaccinurilor”</a:t>
            </a:r>
            <a:r>
              <a:rPr lang="ro-RO" dirty="0">
                <a:latin typeface="Adobe Garamond Pro" panose="02020502060506020403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E0C44-0F0A-8748-9CD6-CBD18BBB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26" y="3276180"/>
            <a:ext cx="7721600" cy="3477420"/>
          </a:xfrm>
          <a:prstGeom prst="rect">
            <a:avLst/>
          </a:prstGeom>
          <a:effectLst>
            <a:softEdge rad="4256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761E9-6A91-2D46-B668-7EC2440FC676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</p:spTree>
    <p:extLst>
      <p:ext uri="{BB962C8B-B14F-4D97-AF65-F5344CB8AC3E}">
        <p14:creationId xmlns:p14="http://schemas.microsoft.com/office/powerpoint/2010/main" val="32636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97C01-CE79-1D4D-B354-0C6C6CC1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63" y="1080612"/>
            <a:ext cx="6336299" cy="5390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8C28A1-1A43-E640-98A1-669C3219D2DC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</p:spTree>
    <p:extLst>
      <p:ext uri="{BB962C8B-B14F-4D97-AF65-F5344CB8AC3E}">
        <p14:creationId xmlns:p14="http://schemas.microsoft.com/office/powerpoint/2010/main" val="40371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pic>
        <p:nvPicPr>
          <p:cNvPr id="2" name="videoplayback" descr="videoplayback">
            <a:hlinkClick r:id="" action="ppaction://media"/>
            <a:extLst>
              <a:ext uri="{FF2B5EF4-FFF2-40B4-BE49-F238E27FC236}">
                <a16:creationId xmlns:a16="http://schemas.microsoft.com/office/drawing/2014/main" id="{1EED7823-E1DF-4246-9B7D-789A11A54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5163" y="1467625"/>
            <a:ext cx="6467376" cy="485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AB7E97-7406-5446-9B33-37266E71B9B0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latin typeface="Adobe Garamond Pro" panose="02020502060506020403" pitchFamily="18" charset="0"/>
              </a:rPr>
              <a:t>Eroarea categorială</a:t>
            </a:r>
          </a:p>
        </p:txBody>
      </p:sp>
    </p:spTree>
    <p:extLst>
      <p:ext uri="{BB962C8B-B14F-4D97-AF65-F5344CB8AC3E}">
        <p14:creationId xmlns:p14="http://schemas.microsoft.com/office/powerpoint/2010/main" val="406990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3" y="1467625"/>
            <a:ext cx="3566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Tipuri de (im)posibilități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Definiții. </a:t>
            </a:r>
            <a:r>
              <a:rPr lang="en-RO" sz="4000" dirty="0">
                <a:solidFill>
                  <a:srgbClr val="6C2412"/>
                </a:solidFill>
                <a:latin typeface="Adobe Garamond Pro" panose="02020502060506020403" pitchFamily="18" charset="0"/>
              </a:rPr>
              <a:t>Condiții</a:t>
            </a:r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 necesare și suficiente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08D9-1D3C-254F-8FC7-FED76F5A4967}"/>
              </a:ext>
            </a:extLst>
          </p:cNvPr>
          <p:cNvSpPr txBox="1"/>
          <p:nvPr/>
        </p:nvSpPr>
        <p:spPr>
          <a:xfrm>
            <a:off x="0" y="3421856"/>
            <a:ext cx="29819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0" indent="-1105200"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posibilitate 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logică</a:t>
            </a:r>
            <a:r>
              <a:rPr lang="ro-RO" dirty="0">
                <a:latin typeface="Adobe Garamond Pro" panose="02020502060506020403" pitchFamily="18" charset="0"/>
              </a:rPr>
              <a:t> = posibilitate care respectă principiile logice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8DA123-23D1-B24C-8351-D907A79F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293" y="1118007"/>
            <a:ext cx="3566876" cy="1325563"/>
          </a:xfrm>
        </p:spPr>
        <p:txBody>
          <a:bodyPr>
            <a:normAutofit/>
          </a:bodyPr>
          <a:lstStyle/>
          <a:p>
            <a:r>
              <a:rPr lang="en-RO" sz="3600" dirty="0">
                <a:latin typeface="Adobe Garamond Pro" panose="02020502060506020403" pitchFamily="18" charset="0"/>
              </a:rPr>
              <a:t>Principiile gândirii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727BC-CD59-2E47-96F4-0A019FFDAABF}"/>
              </a:ext>
            </a:extLst>
          </p:cNvPr>
          <p:cNvSpPr txBox="1"/>
          <p:nvPr/>
        </p:nvSpPr>
        <p:spPr>
          <a:xfrm>
            <a:off x="4335163" y="2281091"/>
            <a:ext cx="71238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>
                <a:latin typeface="Adobe Garamond Pro" panose="02020502060506020403" pitchFamily="18" charset="0"/>
              </a:rPr>
              <a:t>1. 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Principiul identității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Orice lucru este identic cu el însuși.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Orice propoziție p se implică pe sine însăși.</a:t>
            </a:r>
          </a:p>
          <a:p>
            <a:endParaRPr lang="en-RO" dirty="0">
              <a:latin typeface="Adobe Garamond Pro" panose="02020502060506020403" pitchFamily="18" charset="0"/>
            </a:endParaRPr>
          </a:p>
          <a:p>
            <a:r>
              <a:rPr lang="en-RO" dirty="0">
                <a:latin typeface="Adobe Garamond Pro" panose="02020502060506020403" pitchFamily="18" charset="0"/>
              </a:rPr>
              <a:t>2.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Principiul noncontradicției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Orice lucru nu poate să fie și să nu fie în același timp și sub același raport.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Pentru orice propoziție p, nu este cazul ca p să fie adevărată și falsă.</a:t>
            </a:r>
          </a:p>
          <a:p>
            <a:endParaRPr lang="en-RO" dirty="0">
              <a:latin typeface="Adobe Garamond Pro" panose="02020502060506020403" pitchFamily="18" charset="0"/>
            </a:endParaRPr>
          </a:p>
          <a:p>
            <a:r>
              <a:rPr lang="en-RO" dirty="0">
                <a:latin typeface="Adobe Garamond Pro" panose="02020502060506020403" pitchFamily="18" charset="0"/>
              </a:rPr>
              <a:t>3.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Principiul terțului exclus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Orice lucru fie este, fie nu este în același timp și sub același raport.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Pentru orice propoziție p, p este fie adevărată, fie falsă.</a:t>
            </a:r>
          </a:p>
          <a:p>
            <a:endParaRPr lang="en-RO" dirty="0">
              <a:latin typeface="Adobe Garamond Pro" panose="02020502060506020403" pitchFamily="18" charset="0"/>
            </a:endParaRPr>
          </a:p>
          <a:p>
            <a:r>
              <a:rPr lang="en-RO" dirty="0">
                <a:latin typeface="Adobe Garamond Pro" panose="02020502060506020403" pitchFamily="18" charset="0"/>
              </a:rPr>
              <a:t>(4.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Principiul rațiunii suficiente</a:t>
            </a:r>
            <a:r>
              <a:rPr lang="en-RO" dirty="0">
                <a:latin typeface="Adobe Garamond Pro" panose="020205020605060204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Orice lucru care este are o rațiune suficientă pentru care este.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O" dirty="0">
                <a:latin typeface="Adobe Garamond Pro" panose="02020502060506020403" pitchFamily="18" charset="0"/>
              </a:rPr>
              <a:t>Pentru orice propoziție p, dacă p este adevărată, atunci există o rațiune suficientă pentru care p este adevărată.</a:t>
            </a:r>
          </a:p>
        </p:txBody>
      </p:sp>
    </p:spTree>
    <p:extLst>
      <p:ext uri="{BB962C8B-B14F-4D97-AF65-F5344CB8AC3E}">
        <p14:creationId xmlns:p14="http://schemas.microsoft.com/office/powerpoint/2010/main" val="379617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Distorsiunea sensului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4F3C8-F19F-DA4F-A1AB-2B0CE0883B90}"/>
              </a:ext>
            </a:extLst>
          </p:cNvPr>
          <p:cNvSpPr txBox="1"/>
          <p:nvPr/>
        </p:nvSpPr>
        <p:spPr>
          <a:xfrm>
            <a:off x="3573726" y="2215907"/>
            <a:ext cx="7399074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„O masă fără picioare, bazată pe calcule și probabilități, suportă un vas ce conține esența eternă a «lucrului în sine», un cățel de usturoi, o statuetă ce reprezintă un popă (ardelenesc) ținând în mână o sintaxă.“ (Urmuz, </a:t>
            </a:r>
            <a:r>
              <a:rPr lang="ro-RO" i="1" dirty="0">
                <a:latin typeface="Adobe Garamond Pro" panose="02020502060506020403" pitchFamily="18" charset="0"/>
              </a:rPr>
              <a:t>Pâlnia și </a:t>
            </a:r>
            <a:r>
              <a:rPr lang="ro-RO" i="1" dirty="0" err="1">
                <a:latin typeface="Adobe Garamond Pro" panose="02020502060506020403" pitchFamily="18" charset="0"/>
              </a:rPr>
              <a:t>stamate</a:t>
            </a:r>
            <a:r>
              <a:rPr lang="ro-RO" dirty="0">
                <a:latin typeface="Adobe Garamond Pro" panose="02020502060506020403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„Idei incolore și verzi dorm furioase.“ (Chomsky 1956, 116)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Istoria mă va răzbuna!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Adevărul vrea să fie spus.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Are un creier deștept.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1F3CF-AD0E-5447-91DB-31C8EB29AC0C}"/>
              </a:ext>
            </a:extLst>
          </p:cNvPr>
          <p:cNvSpPr txBox="1"/>
          <p:nvPr/>
        </p:nvSpPr>
        <p:spPr>
          <a:xfrm>
            <a:off x="0" y="2914175"/>
            <a:ext cx="309154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Conotații emoționale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Schimbarea sensului pe parcurs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Scoaterea din context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Eroarea categorială</a:t>
            </a:r>
          </a:p>
        </p:txBody>
      </p:sp>
    </p:spTree>
    <p:extLst>
      <p:ext uri="{BB962C8B-B14F-4D97-AF65-F5344CB8AC3E}">
        <p14:creationId xmlns:p14="http://schemas.microsoft.com/office/powerpoint/2010/main" val="399597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gol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2183E-D3B3-014D-94D7-A406A16126CA}"/>
              </a:ext>
            </a:extLst>
          </p:cNvPr>
          <p:cNvSpPr txBox="1"/>
          <p:nvPr/>
        </p:nvSpPr>
        <p:spPr>
          <a:xfrm>
            <a:off x="3573726" y="2914175"/>
            <a:ext cx="5645578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Mâine fie va ploua, fie nu. Dacă va ploua, atunci vor avea loc precipitații. Deci s-ar putea ca mâine să fie furtună sau să nu fie. Dar dacă va fi o furtună care să dureze întreaga dimineață, atunci nu va fi o dimineață prea însorită.</a:t>
            </a:r>
          </a:p>
          <a:p>
            <a:pPr>
              <a:lnSpc>
                <a:spcPct val="150000"/>
              </a:lnSpc>
            </a:pPr>
            <a:endParaRPr lang="ro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ro-RO" dirty="0">
                <a:latin typeface="Adobe Garamond Pro" panose="02020502060506020403" pitchFamily="18" charset="0"/>
              </a:rPr>
              <a:t>Democrația nu poate rezolva toate problemele.</a:t>
            </a:r>
          </a:p>
        </p:txBody>
      </p:sp>
    </p:spTree>
    <p:extLst>
      <p:ext uri="{BB962C8B-B14F-4D97-AF65-F5344CB8AC3E}">
        <p14:creationId xmlns:p14="http://schemas.microsoft.com/office/powerpoint/2010/main" val="184275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3" y="1467625"/>
            <a:ext cx="4626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Limbajul pretențios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</p:spTree>
    <p:extLst>
      <p:ext uri="{BB962C8B-B14F-4D97-AF65-F5344CB8AC3E}">
        <p14:creationId xmlns:p14="http://schemas.microsoft.com/office/powerpoint/2010/main" val="22450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3" y="1467625"/>
            <a:ext cx="2658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Privire de ansamblu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E2FA0-F219-A744-96D8-01B00FA2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68" y="1654629"/>
            <a:ext cx="8327682" cy="50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3" y="1467625"/>
            <a:ext cx="3566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Bibliografie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Definiții. Condiții necesare și suficiente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0A4D5A-52E7-FF44-9CCB-83D946FF9052}"/>
              </a:ext>
            </a:extLst>
          </p:cNvPr>
          <p:cNvSpPr/>
          <p:nvPr/>
        </p:nvSpPr>
        <p:spPr>
          <a:xfrm>
            <a:off x="3439501" y="2329544"/>
            <a:ext cx="829491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Aristotel. 2007. </a:t>
            </a:r>
            <a:r>
              <a:rPr lang="en-RO" sz="1700" i="1" dirty="0">
                <a:latin typeface="Adobe Garamond Pro" panose="02020502060506020403" pitchFamily="18" charset="0"/>
              </a:rPr>
              <a:t>Retorica</a:t>
            </a:r>
            <a:r>
              <a:rPr lang="en-RO" sz="1700" dirty="0">
                <a:latin typeface="Adobe Garamond Pro" panose="02020502060506020403" pitchFamily="18" charset="0"/>
              </a:rPr>
              <a:t>. Traducere, comentariu și note de A. Cornea. Ediția a II-a revăzută și adăugită. București: Humanitas.</a:t>
            </a:r>
          </a:p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Brandreth, G. 2021. „</a:t>
            </a:r>
            <a:r>
              <a:rPr lang="en-US" sz="1700" dirty="0">
                <a:latin typeface="Adobe Garamond Pro" panose="02020502060506020403" pitchFamily="18" charset="0"/>
              </a:rPr>
              <a:t>«You are as old as you feel» - HM the Queen refuses Oldie of the Year Award in the most polite non-acceptance in history“. </a:t>
            </a:r>
            <a:r>
              <a:rPr lang="en-US" sz="1700" i="1" dirty="0">
                <a:latin typeface="Adobe Garamond Pro" panose="02020502060506020403" pitchFamily="18" charset="0"/>
              </a:rPr>
              <a:t>The Oldie</a:t>
            </a:r>
            <a:r>
              <a:rPr lang="en-US" sz="1700" dirty="0">
                <a:latin typeface="Adobe Garamond Pro" panose="02020502060506020403" pitchFamily="18" charset="0"/>
              </a:rPr>
              <a:t> (</a:t>
            </a:r>
            <a:r>
              <a:rPr lang="en-US" sz="1700" dirty="0" err="1">
                <a:latin typeface="Adobe Garamond Pro" panose="02020502060506020403" pitchFamily="18" charset="0"/>
              </a:rPr>
              <a:t>accesatultima</a:t>
            </a:r>
            <a:r>
              <a:rPr lang="en-US" sz="1700" dirty="0">
                <a:latin typeface="Adobe Garamond Pro" panose="02020502060506020403" pitchFamily="18" charset="0"/>
              </a:rPr>
              <a:t> </a:t>
            </a:r>
            <a:r>
              <a:rPr lang="en-US" sz="1700" dirty="0" err="1">
                <a:latin typeface="Adobe Garamond Pro" panose="02020502060506020403" pitchFamily="18" charset="0"/>
              </a:rPr>
              <a:t>oară</a:t>
            </a:r>
            <a:r>
              <a:rPr lang="en-US" sz="1700" dirty="0">
                <a:latin typeface="Adobe Garamond Pro" panose="02020502060506020403" pitchFamily="18" charset="0"/>
              </a:rPr>
              <a:t> la data de 17/10/2021 la </a:t>
            </a:r>
            <a:r>
              <a:rPr lang="en-US" sz="1700" dirty="0" err="1">
                <a:latin typeface="Adobe Garamond Pro" panose="02020502060506020403" pitchFamily="18" charset="0"/>
              </a:rPr>
              <a:t>adresa</a:t>
            </a:r>
            <a:r>
              <a:rPr lang="en-US" sz="1700" dirty="0">
                <a:latin typeface="Adobe Garamond Pro" panose="02020502060506020403" pitchFamily="18" charset="0"/>
              </a:rPr>
              <a:t> </a:t>
            </a:r>
            <a:r>
              <a:rPr lang="en-US" sz="1700" dirty="0">
                <a:latin typeface="Adobe Garamond Pro" panose="02020502060506020403" pitchFamily="18" charset="0"/>
                <a:hlinkClick r:id="rId3"/>
              </a:rPr>
              <a:t>https://www.theoldie.co.uk/blog/a-right-royal-affair-gyles-Brandreth</a:t>
            </a:r>
            <a:r>
              <a:rPr lang="en-US" sz="1700" dirty="0">
                <a:latin typeface="Adobe Garamond Pro" panose="02020502060506020403" pitchFamily="18" charset="0"/>
              </a:rPr>
              <a:t>). </a:t>
            </a:r>
            <a:endParaRPr lang="en-RO" sz="1700" dirty="0">
              <a:latin typeface="Adobe Garamond Pro" panose="02020502060506020403" pitchFamily="18" charset="0"/>
            </a:endParaRPr>
          </a:p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Chomsky, N. 1956. „Three Models for the Description of Language“. </a:t>
            </a:r>
            <a:r>
              <a:rPr lang="en-US" sz="1700" i="1" dirty="0">
                <a:latin typeface="Adobe Garamond Pro" panose="02020502060506020403" pitchFamily="18" charset="0"/>
              </a:rPr>
              <a:t>IRE Transactions on Information Theory</a:t>
            </a:r>
            <a:r>
              <a:rPr lang="en-US" sz="1700" dirty="0">
                <a:latin typeface="Adobe Garamond Pro" panose="02020502060506020403" pitchFamily="18" charset="0"/>
              </a:rPr>
              <a:t>, 2 (3): 113-124.</a:t>
            </a:r>
            <a:endParaRPr lang="en-RO" sz="1700" dirty="0">
              <a:latin typeface="Adobe Garamond Pro" panose="02020502060506020403" pitchFamily="18" charset="0"/>
            </a:endParaRPr>
          </a:p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Herodot. 2018. </a:t>
            </a:r>
            <a:r>
              <a:rPr lang="en-RO" sz="1700" i="1" dirty="0">
                <a:latin typeface="Adobe Garamond Pro" panose="02020502060506020403" pitchFamily="18" charset="0"/>
              </a:rPr>
              <a:t>Istorii.</a:t>
            </a:r>
            <a:r>
              <a:rPr lang="en-RO" sz="1700" dirty="0">
                <a:latin typeface="Adobe Garamond Pro" panose="02020502060506020403" pitchFamily="18" charset="0"/>
              </a:rPr>
              <a:t> Traducere de A. Piatkowski și F. Vanț-Ștef. București: Humanitas.</a:t>
            </a:r>
          </a:p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Lau, J. Y. F. 2011. </a:t>
            </a:r>
            <a:r>
              <a:rPr lang="en-RO" sz="1700" i="1" dirty="0">
                <a:latin typeface="Adobe Garamond Pro" panose="02020502060506020403" pitchFamily="18" charset="0"/>
              </a:rPr>
              <a:t>An Introduction to Critical Thinking and Creativity. Think More, Think Better.</a:t>
            </a:r>
            <a:r>
              <a:rPr lang="en-RO" sz="1700" dirty="0">
                <a:latin typeface="Adobe Garamond Pro" panose="02020502060506020403" pitchFamily="18" charset="0"/>
              </a:rPr>
              <a:t> Hoboken, New Jersey: Wiley.</a:t>
            </a:r>
          </a:p>
          <a:p>
            <a:pPr marL="720000" indent="-720000" algn="just">
              <a:lnSpc>
                <a:spcPct val="100000"/>
              </a:lnSpc>
            </a:pPr>
            <a:r>
              <a:rPr lang="en-RO" sz="1700" dirty="0">
                <a:latin typeface="Adobe Garamond Pro" panose="02020502060506020403" pitchFamily="18" charset="0"/>
              </a:rPr>
              <a:t>Newsweek. 2007. „</a:t>
            </a:r>
            <a:r>
              <a:rPr lang="en-US" sz="1700" dirty="0">
                <a:latin typeface="Adobe Garamond Pro" panose="02020502060506020403" pitchFamily="18" charset="0"/>
              </a:rPr>
              <a:t>Oscar Roundtable: Pitt--«Strippers Changed My Life»“. </a:t>
            </a:r>
            <a:r>
              <a:rPr lang="en-US" sz="1700" i="1" dirty="0" err="1">
                <a:latin typeface="Adobe Garamond Pro" panose="02020502060506020403" pitchFamily="18" charset="0"/>
              </a:rPr>
              <a:t>YouTube.com</a:t>
            </a:r>
            <a:r>
              <a:rPr lang="en-US" sz="1700" i="1" dirty="0">
                <a:latin typeface="Adobe Garamond Pro" panose="02020502060506020403" pitchFamily="18" charset="0"/>
              </a:rPr>
              <a:t> </a:t>
            </a:r>
            <a:r>
              <a:rPr lang="en-US" sz="1700" dirty="0">
                <a:latin typeface="Adobe Garamond Pro" panose="02020502060506020403" pitchFamily="18" charset="0"/>
              </a:rPr>
              <a:t>(</a:t>
            </a:r>
            <a:r>
              <a:rPr lang="en-US" sz="1700" dirty="0" err="1">
                <a:latin typeface="Adobe Garamond Pro" panose="02020502060506020403" pitchFamily="18" charset="0"/>
              </a:rPr>
              <a:t>accesat</a:t>
            </a:r>
            <a:r>
              <a:rPr lang="en-US" sz="1700" dirty="0">
                <a:latin typeface="Adobe Garamond Pro" panose="02020502060506020403" pitchFamily="18" charset="0"/>
              </a:rPr>
              <a:t> ultima </a:t>
            </a:r>
            <a:r>
              <a:rPr lang="en-US" sz="1700" dirty="0" err="1">
                <a:latin typeface="Adobe Garamond Pro" panose="02020502060506020403" pitchFamily="18" charset="0"/>
              </a:rPr>
              <a:t>oară</a:t>
            </a:r>
            <a:r>
              <a:rPr lang="en-US" sz="1700" dirty="0">
                <a:latin typeface="Adobe Garamond Pro" panose="02020502060506020403" pitchFamily="18" charset="0"/>
              </a:rPr>
              <a:t> la data de 17/10/2021 la </a:t>
            </a:r>
            <a:r>
              <a:rPr lang="en-US" sz="1700" dirty="0" err="1">
                <a:latin typeface="Adobe Garamond Pro" panose="02020502060506020403" pitchFamily="18" charset="0"/>
              </a:rPr>
              <a:t>adresa</a:t>
            </a:r>
            <a:r>
              <a:rPr lang="en-US" sz="1700" dirty="0">
                <a:latin typeface="Adobe Garamond Pro" panose="02020502060506020403" pitchFamily="18" charset="0"/>
              </a:rPr>
              <a:t> </a:t>
            </a:r>
            <a:r>
              <a:rPr lang="en-US" sz="1700" dirty="0">
                <a:latin typeface="Adobe Garamond Pro" panose="02020502060506020403" pitchFamily="18" charset="0"/>
                <a:hlinkClick r:id="rId4"/>
              </a:rPr>
              <a:t>https://www.youtube.com/watch?v=klMYs2hwqX4</a:t>
            </a:r>
            <a:r>
              <a:rPr lang="en-US" sz="1700" dirty="0">
                <a:latin typeface="Adobe Garamond Pro" panose="02020502060506020403" pitchFamily="18" charset="0"/>
              </a:rPr>
              <a:t>).</a:t>
            </a:r>
          </a:p>
          <a:p>
            <a:pPr marL="720000" indent="-720000" algn="just">
              <a:lnSpc>
                <a:spcPct val="100000"/>
              </a:lnSpc>
            </a:pPr>
            <a:r>
              <a:rPr lang="en-US" sz="1700" dirty="0">
                <a:latin typeface="Adobe Garamond Pro" panose="02020502060506020403" pitchFamily="18" charset="0"/>
              </a:rPr>
              <a:t>Wittgenstein, L. 2004. </a:t>
            </a:r>
            <a:r>
              <a:rPr lang="en-US" sz="1700" i="1" dirty="0" err="1">
                <a:latin typeface="Adobe Garamond Pro" panose="02020502060506020403" pitchFamily="18" charset="0"/>
              </a:rPr>
              <a:t>Cercetări</a:t>
            </a:r>
            <a:r>
              <a:rPr lang="en-US" sz="1700" i="1" dirty="0">
                <a:latin typeface="Adobe Garamond Pro" panose="02020502060506020403" pitchFamily="18" charset="0"/>
              </a:rPr>
              <a:t> </a:t>
            </a:r>
            <a:r>
              <a:rPr lang="en-US" sz="1700" i="1" dirty="0" err="1">
                <a:latin typeface="Adobe Garamond Pro" panose="02020502060506020403" pitchFamily="18" charset="0"/>
              </a:rPr>
              <a:t>filozofice</a:t>
            </a:r>
            <a:r>
              <a:rPr lang="en-US" sz="1700" dirty="0">
                <a:latin typeface="Adobe Garamond Pro" panose="02020502060506020403" pitchFamily="18" charset="0"/>
              </a:rPr>
              <a:t>. </a:t>
            </a:r>
            <a:r>
              <a:rPr lang="en-US" sz="1700" dirty="0" err="1">
                <a:latin typeface="Adobe Garamond Pro" panose="02020502060506020403" pitchFamily="18" charset="0"/>
              </a:rPr>
              <a:t>Traducere</a:t>
            </a:r>
            <a:r>
              <a:rPr lang="en-US" sz="1700" dirty="0">
                <a:latin typeface="Adobe Garamond Pro" panose="02020502060506020403" pitchFamily="18" charset="0"/>
              </a:rPr>
              <a:t> de M. Dumitru, M. </a:t>
            </a:r>
            <a:r>
              <a:rPr lang="en-US" sz="1700" dirty="0" err="1">
                <a:latin typeface="Adobe Garamond Pro" panose="02020502060506020403" pitchFamily="18" charset="0"/>
              </a:rPr>
              <a:t>Flonta</a:t>
            </a:r>
            <a:r>
              <a:rPr lang="en-US" sz="1700" dirty="0">
                <a:latin typeface="Adobe Garamond Pro" panose="02020502060506020403" pitchFamily="18" charset="0"/>
              </a:rPr>
              <a:t> </a:t>
            </a:r>
            <a:r>
              <a:rPr lang="en-US" sz="1700" dirty="0" err="1">
                <a:latin typeface="Adobe Garamond Pro" panose="02020502060506020403" pitchFamily="18" charset="0"/>
              </a:rPr>
              <a:t>și</a:t>
            </a:r>
            <a:r>
              <a:rPr lang="en-US" sz="1700" dirty="0">
                <a:latin typeface="Adobe Garamond Pro" panose="02020502060506020403" pitchFamily="18" charset="0"/>
              </a:rPr>
              <a:t> A.-P. Iliescu. </a:t>
            </a:r>
            <a:r>
              <a:rPr lang="en-US" sz="1700" dirty="0" err="1">
                <a:latin typeface="Adobe Garamond Pro" panose="02020502060506020403" pitchFamily="18" charset="0"/>
              </a:rPr>
              <a:t>București</a:t>
            </a:r>
            <a:r>
              <a:rPr lang="en-US" sz="1700" dirty="0">
                <a:latin typeface="Adobe Garamond Pro" panose="02020502060506020403" pitchFamily="18" charset="0"/>
              </a:rPr>
              <a:t>: </a:t>
            </a:r>
            <a:r>
              <a:rPr lang="en-US" sz="1700" dirty="0" err="1">
                <a:latin typeface="Adobe Garamond Pro" panose="02020502060506020403" pitchFamily="18" charset="0"/>
              </a:rPr>
              <a:t>Humanitas</a:t>
            </a:r>
            <a:endParaRPr lang="en-US" sz="17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23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2336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3974962" y="1922494"/>
            <a:ext cx="4335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sz="32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ADB39-DDEA-3249-A6C0-C84D8D856B9B}"/>
              </a:ext>
            </a:extLst>
          </p:cNvPr>
          <p:cNvSpPr txBox="1"/>
          <p:nvPr/>
        </p:nvSpPr>
        <p:spPr>
          <a:xfrm>
            <a:off x="3573726" y="2585624"/>
            <a:ext cx="5265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sz="3200" dirty="0">
                <a:latin typeface="Adobe Garamond Pro" panose="02020502060506020403" pitchFamily="18" charset="0"/>
              </a:rPr>
              <a:t>2. Distorsiunea sensului</a:t>
            </a:r>
          </a:p>
          <a:p>
            <a:pPr>
              <a:lnSpc>
                <a:spcPct val="150000"/>
              </a:lnSpc>
            </a:pPr>
            <a:r>
              <a:rPr lang="en-RO" sz="3200" dirty="0">
                <a:latin typeface="Adobe Garamond Pro" panose="02020502060506020403" pitchFamily="18" charset="0"/>
              </a:rPr>
              <a:t>3. Sensul gol</a:t>
            </a:r>
          </a:p>
          <a:p>
            <a:pPr>
              <a:lnSpc>
                <a:spcPct val="150000"/>
              </a:lnSpc>
            </a:pPr>
            <a:r>
              <a:rPr lang="en-RO" sz="3200" dirty="0">
                <a:latin typeface="Adobe Garamond Pro" panose="02020502060506020403" pitchFamily="18" charset="0"/>
              </a:rPr>
              <a:t>4. Limbajul pretențios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6AEEE-9BAE-B74A-8359-B48DD409F65B}"/>
              </a:ext>
            </a:extLst>
          </p:cNvPr>
          <p:cNvSpPr txBox="1"/>
          <p:nvPr/>
        </p:nvSpPr>
        <p:spPr>
          <a:xfrm>
            <a:off x="3573726" y="1922495"/>
            <a:ext cx="686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sz="3200" dirty="0">
                <a:latin typeface="Adobe Garamond Pro" panose="02020502060506020403" pitchFamily="18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406662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4335162" y="1922486"/>
            <a:ext cx="3474889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dobe Garamond Pro" panose="02020502060506020403" pitchFamily="18" charset="0"/>
              </a:rPr>
              <a:t>A</a:t>
            </a:r>
            <a:r>
              <a:rPr lang="en-RO" sz="2800" dirty="0">
                <a:latin typeface="Adobe Garamond Pro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800" dirty="0"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800" dirty="0"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800" dirty="0"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800" dirty="0"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8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800" dirty="0">
                <a:latin typeface="Adobe Garamond Pro" panose="02020502060506020403" pitchFamily="18" charset="0"/>
              </a:rPr>
              <a:t>Incoerență generală</a:t>
            </a:r>
          </a:p>
        </p:txBody>
      </p:sp>
    </p:spTree>
    <p:extLst>
      <p:ext uri="{BB962C8B-B14F-4D97-AF65-F5344CB8AC3E}">
        <p14:creationId xmlns:p14="http://schemas.microsoft.com/office/powerpoint/2010/main" val="76195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2227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A</a:t>
            </a: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C97C-EDB6-D048-9513-F4FCB61C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90" y="1853397"/>
            <a:ext cx="6276781" cy="4464377"/>
          </a:xfrm>
          <a:prstGeom prst="flowChartDocumen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9AAE2-4B2D-1C41-BEB7-F333401F50B8}"/>
              </a:ext>
            </a:extLst>
          </p:cNvPr>
          <p:cNvSpPr txBox="1"/>
          <p:nvPr/>
        </p:nvSpPr>
        <p:spPr>
          <a:xfrm>
            <a:off x="8697576" y="6488668"/>
            <a:ext cx="232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>
                <a:latin typeface="Adobe Garamond Pro" panose="02020502060506020403" pitchFamily="18" charset="0"/>
              </a:rPr>
              <a:t>Wittgenstein 2004, 353 </a:t>
            </a:r>
          </a:p>
        </p:txBody>
      </p:sp>
    </p:spTree>
    <p:extLst>
      <p:ext uri="{BB962C8B-B14F-4D97-AF65-F5344CB8AC3E}">
        <p14:creationId xmlns:p14="http://schemas.microsoft.com/office/powerpoint/2010/main" val="366229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2227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A</a:t>
            </a: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B05D-BED8-5B4C-8C82-F8F1A507CC48}"/>
              </a:ext>
            </a:extLst>
          </p:cNvPr>
          <p:cNvSpPr txBox="1"/>
          <p:nvPr/>
        </p:nvSpPr>
        <p:spPr>
          <a:xfrm>
            <a:off x="3947886" y="2583543"/>
            <a:ext cx="7576457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Înainte să meargă la acea școală de vară de filosofie era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idealist</a:t>
            </a:r>
            <a:r>
              <a:rPr lang="en-RO" dirty="0">
                <a:latin typeface="Adobe Garamond Pro" panose="02020502060506020403" pitchFamily="18" charset="0"/>
              </a:rPr>
              <a:t>, dar după discuțiile de acolo a devenit un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realist</a:t>
            </a:r>
            <a:r>
              <a:rPr lang="en-RO" dirty="0">
                <a:latin typeface="Adobe Garamond Pro" panose="020205020605060204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Dacă un copac cade într-o pădure și nu e nimeni în jur, produce copacul vreun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sunet</a:t>
            </a:r>
            <a:r>
              <a:rPr lang="en-RO" dirty="0">
                <a:latin typeface="Adobe Garamond Pro" panose="02020502060506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379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A</a:t>
            </a: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3C61-013B-E549-8066-4175F02C606C}"/>
              </a:ext>
            </a:extLst>
          </p:cNvPr>
          <p:cNvSpPr txBox="1"/>
          <p:nvPr/>
        </p:nvSpPr>
        <p:spPr>
          <a:xfrm>
            <a:off x="3947886" y="2583543"/>
            <a:ext cx="757645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Ana spune că marijuana ar trebui legalizată. Având în vedere că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ea</a:t>
            </a:r>
            <a:r>
              <a:rPr lang="en-RO" dirty="0">
                <a:latin typeface="Adobe Garamond Pro" panose="02020502060506020403" pitchFamily="18" charset="0"/>
              </a:rPr>
              <a:t> mereu a fost bună, sunt de acord cu acest lucru.</a:t>
            </a:r>
          </a:p>
          <a:p>
            <a:pPr>
              <a:lnSpc>
                <a:spcPct val="150000"/>
              </a:lnSpc>
            </a:pPr>
            <a:endParaRPr lang="en-RO" dirty="0">
              <a:latin typeface="Adobe Garamond Pro" panose="02020502060506020403" pitchFamily="18" charset="0"/>
            </a:endParaRPr>
          </a:p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„Ele [oracolele] i-au prevestit lui Cresus că, de va porni lupta contra perșilor, va nimici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o mare împărăție </a:t>
            </a:r>
            <a:r>
              <a:rPr lang="en-RO" dirty="0">
                <a:latin typeface="Adobe Garamond Pro" panose="02020502060506020403" pitchFamily="18" charset="0"/>
              </a:rPr>
              <a:t>[…].“</a:t>
            </a:r>
          </a:p>
          <a:p>
            <a:pPr algn="r"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Herodot, </a:t>
            </a:r>
            <a:r>
              <a:rPr lang="en-RO" i="1" dirty="0">
                <a:latin typeface="Adobe Garamond Pro" panose="02020502060506020403" pitchFamily="18" charset="0"/>
              </a:rPr>
              <a:t>Istorii</a:t>
            </a:r>
            <a:r>
              <a:rPr lang="en-RO" dirty="0">
                <a:latin typeface="Adobe Garamond Pro" panose="02020502060506020403" pitchFamily="18" charset="0"/>
              </a:rPr>
              <a:t>, I, 52</a:t>
            </a:r>
          </a:p>
        </p:txBody>
      </p:sp>
    </p:spTree>
    <p:extLst>
      <p:ext uri="{BB962C8B-B14F-4D97-AF65-F5344CB8AC3E}">
        <p14:creationId xmlns:p14="http://schemas.microsoft.com/office/powerpoint/2010/main" val="404342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0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A</a:t>
            </a: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678F-0102-0847-A7B5-2DC6889AA6AC}"/>
              </a:ext>
            </a:extLst>
          </p:cNvPr>
          <p:cNvSpPr txBox="1"/>
          <p:nvPr/>
        </p:nvSpPr>
        <p:spPr>
          <a:xfrm>
            <a:off x="3947886" y="2583543"/>
            <a:ext cx="7576457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„[…] este o muncă în a puncta conjucțiile lui Heraclit, prin faptul că este neclar de care din cei doi membri se leagă, de următorul sau de precedentul, ca, de pildă, în deschiderea operei sale: căci el spune: «deși această rațiune există </a:t>
            </a:r>
            <a:r>
              <a:rPr lang="en-RO" dirty="0">
                <a:solidFill>
                  <a:srgbClr val="6C2412"/>
                </a:solidFill>
                <a:latin typeface="Adobe Garamond Pro" panose="02020502060506020403" pitchFamily="18" charset="0"/>
              </a:rPr>
              <a:t>mereu</a:t>
            </a:r>
            <a:r>
              <a:rPr lang="en-RO" dirty="0">
                <a:latin typeface="Adobe Garamond Pro" panose="02020502060506020403" pitchFamily="18" charset="0"/>
              </a:rPr>
              <a:t> oamenii sunt incapabili de a o înțelege»;“</a:t>
            </a:r>
          </a:p>
          <a:p>
            <a:pPr algn="r">
              <a:lnSpc>
                <a:spcPct val="150000"/>
              </a:lnSpc>
            </a:pPr>
            <a:r>
              <a:rPr lang="en-RO" dirty="0">
                <a:latin typeface="Adobe Garamond Pro" panose="02020502060506020403" pitchFamily="18" charset="0"/>
              </a:rPr>
              <a:t>Aristotel, </a:t>
            </a:r>
            <a:r>
              <a:rPr lang="en-RO" i="1" dirty="0">
                <a:latin typeface="Adobe Garamond Pro" panose="02020502060506020403" pitchFamily="18" charset="0"/>
              </a:rPr>
              <a:t>Retorica</a:t>
            </a:r>
            <a:r>
              <a:rPr lang="en-RO" dirty="0">
                <a:latin typeface="Adobe Garamond Pro" panose="02020502060506020403" pitchFamily="18" charset="0"/>
              </a:rPr>
              <a:t>, III, 5, 1407b</a:t>
            </a:r>
          </a:p>
          <a:p>
            <a:pPr algn="r">
              <a:lnSpc>
                <a:spcPct val="150000"/>
              </a:lnSpc>
            </a:pPr>
            <a:endParaRPr lang="en-RO" dirty="0">
              <a:latin typeface="Adobe Garamond Pro" panose="02020502060506020403" pitchFamily="18" charset="0"/>
            </a:endParaRPr>
          </a:p>
          <a:p>
            <a:pPr algn="just">
              <a:lnSpc>
                <a:spcPct val="150000"/>
              </a:lnSpc>
            </a:pPr>
            <a:endParaRPr lang="en-RO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E1B5A4-9BDC-B24C-B660-C21AE047C0D2}"/>
              </a:ext>
            </a:extLst>
          </p:cNvPr>
          <p:cNvSpPr/>
          <p:nvPr/>
        </p:nvSpPr>
        <p:spPr>
          <a:xfrm>
            <a:off x="0" y="-14288"/>
            <a:ext cx="2981916" cy="6872288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>
              <a:solidFill>
                <a:srgbClr val="B4F3E3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84995-9BF7-4549-8822-59677CFC74F0}"/>
              </a:ext>
            </a:extLst>
          </p:cNvPr>
          <p:cNvSpPr txBox="1"/>
          <p:nvPr/>
        </p:nvSpPr>
        <p:spPr>
          <a:xfrm>
            <a:off x="322954" y="1467625"/>
            <a:ext cx="32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400" dirty="0">
                <a:latin typeface="Adobe Garamond Pro" panose="02020502060506020403" pitchFamily="18" charset="0"/>
              </a:rPr>
              <a:t>Sensul neclar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BFE6A-854F-AF46-9008-E8FC4E04733B}"/>
              </a:ext>
            </a:extLst>
          </p:cNvPr>
          <p:cNvSpPr txBox="1"/>
          <p:nvPr/>
        </p:nvSpPr>
        <p:spPr>
          <a:xfrm>
            <a:off x="322954" y="372726"/>
            <a:ext cx="8024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4000" dirty="0">
                <a:solidFill>
                  <a:srgbClr val="6C2412"/>
                </a:solidFill>
                <a:latin typeface="Adobe Garamond Pro" panose="02020502060506020403" pitchFamily="18" charset="0"/>
              </a:rPr>
              <a:t>Capcane lingvistice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3CABA-3895-B040-AA7B-D8900D6E0058}"/>
              </a:ext>
            </a:extLst>
          </p:cNvPr>
          <p:cNvSpPr txBox="1"/>
          <p:nvPr/>
        </p:nvSpPr>
        <p:spPr>
          <a:xfrm>
            <a:off x="229821" y="2393623"/>
            <a:ext cx="25859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A</a:t>
            </a: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mbiguitate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Lexicală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Referințială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RO" sz="2400" dirty="0">
                <a:solidFill>
                  <a:schemeClr val="accent1">
                    <a:lumMod val="75000"/>
                  </a:schemeClr>
                </a:solidFill>
                <a:latin typeface="Adobe Garamond Pro" panose="02020502060506020403" pitchFamily="18" charset="0"/>
              </a:rPr>
              <a:t>Sintactică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b="1" dirty="0">
                <a:solidFill>
                  <a:schemeClr val="accent1">
                    <a:lumMod val="75000"/>
                  </a:schemeClr>
                </a:solidFill>
                <a:latin typeface="Adobe Garamond Pro Bold" panose="02020502060506020403" pitchFamily="18" charset="0"/>
              </a:rPr>
              <a:t>Vaguitate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Sens incomplet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RO" sz="2400" dirty="0">
                <a:latin typeface="Adobe Garamond Pro" panose="02020502060506020403" pitchFamily="18" charset="0"/>
              </a:rPr>
              <a:t>Incoerență generală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C0B4E7-677B-B845-82D4-E971D658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26" y="1582122"/>
            <a:ext cx="3226780" cy="2936382"/>
          </a:xfrm>
          <a:prstGeom prst="cloudCallout">
            <a:avLst>
              <a:gd name="adj1" fmla="val -92527"/>
              <a:gd name="adj2" fmla="val 62734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4F3B59-F415-0142-A918-31699BA6EA42}"/>
              </a:ext>
            </a:extLst>
          </p:cNvPr>
          <p:cNvSpPr txBox="1"/>
          <p:nvPr/>
        </p:nvSpPr>
        <p:spPr>
          <a:xfrm>
            <a:off x="6800506" y="3623459"/>
            <a:ext cx="4777608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dobe Garamond Pro" panose="02020502060506020403" pitchFamily="18" charset="0"/>
              </a:rPr>
              <a:t>„According to Richard Ingrams, founder of this magazine, to win an Oldie of the Year award, you can’t simply be an </a:t>
            </a:r>
            <a:r>
              <a:rPr lang="en-US" dirty="0">
                <a:solidFill>
                  <a:srgbClr val="6C2412"/>
                </a:solidFill>
                <a:latin typeface="Adobe Garamond Pro" panose="02020502060506020403" pitchFamily="18" charset="0"/>
              </a:rPr>
              <a:t>elderly</a:t>
            </a:r>
            <a:r>
              <a:rPr lang="en-US" dirty="0">
                <a:latin typeface="Adobe Garamond Pro" panose="02020502060506020403" pitchFamily="18" charset="0"/>
              </a:rPr>
              <a:t> achiever: you also need to show that you still have «snap in your celery».“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Adobe Garamond Pro" panose="02020502060506020403" pitchFamily="18" charset="0"/>
              </a:rPr>
              <a:t>The Oldie 2019</a:t>
            </a:r>
            <a:endParaRPr lang="en-RO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207E1EAC69764FB0B79A433C79971C" ma:contentTypeVersion="2" ma:contentTypeDescription="Create a new document." ma:contentTypeScope="" ma:versionID="c0cb7719d9b6b431b4db27237babcfb6">
  <xsd:schema xmlns:xsd="http://www.w3.org/2001/XMLSchema" xmlns:xs="http://www.w3.org/2001/XMLSchema" xmlns:p="http://schemas.microsoft.com/office/2006/metadata/properties" xmlns:ns2="83830190-e05f-4c3a-8b5d-4ff970257da8" targetNamespace="http://schemas.microsoft.com/office/2006/metadata/properties" ma:root="true" ma:fieldsID="f289c6544312db56e310cead2419f745" ns2:_="">
    <xsd:import namespace="83830190-e05f-4c3a-8b5d-4ff970257d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30190-e05f-4c3a-8b5d-4ff970257d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D9B30A-6EE4-471D-9C98-8AE7E2E1B4AD}"/>
</file>

<file path=customXml/itemProps2.xml><?xml version="1.0" encoding="utf-8"?>
<ds:datastoreItem xmlns:ds="http://schemas.openxmlformats.org/officeDocument/2006/customXml" ds:itemID="{A2008618-9051-4423-A51E-D2ED916DF70B}"/>
</file>

<file path=customXml/itemProps3.xml><?xml version="1.0" encoding="utf-8"?>
<ds:datastoreItem xmlns:ds="http://schemas.openxmlformats.org/officeDocument/2006/customXml" ds:itemID="{78A46272-E66F-4AFA-8F1C-8404069733A9}"/>
</file>

<file path=docProps/app.xml><?xml version="1.0" encoding="utf-8"?>
<Properties xmlns="http://schemas.openxmlformats.org/officeDocument/2006/extended-properties" xmlns:vt="http://schemas.openxmlformats.org/officeDocument/2006/docPropsVTypes">
  <TotalTime>6450</TotalTime>
  <Words>1316</Words>
  <Application>Microsoft Macintosh PowerPoint</Application>
  <PresentationFormat>Widescreen</PresentationFormat>
  <Paragraphs>237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Adobe Garamond Pro</vt:lpstr>
      <vt:lpstr>Adobe Garamond Pro Bold</vt:lpstr>
      <vt:lpstr>Arial</vt:lpstr>
      <vt:lpstr>Calibri</vt:lpstr>
      <vt:lpstr>Calibri Light</vt:lpstr>
      <vt:lpstr>Office Theme</vt:lpstr>
      <vt:lpstr>PowerPoint Presentation</vt:lpstr>
      <vt:lpstr>Principiile gândirii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Remus Breazu</dc:creator>
  <cp:lastModifiedBy>Remus Breazu</cp:lastModifiedBy>
  <cp:revision>8</cp:revision>
  <dcterms:created xsi:type="dcterms:W3CDTF">2021-10-15T10:56:38Z</dcterms:created>
  <dcterms:modified xsi:type="dcterms:W3CDTF">2021-10-22T11:07:54Z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0x010100C4207E1EAC69764FB0B79A433C79971C</vt:lpwstr>
  </property>
</Properties>
</file>